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9" r:id="rId5"/>
    <p:sldId id="265" r:id="rId6"/>
    <p:sldId id="258" r:id="rId7"/>
    <p:sldId id="260" r:id="rId8"/>
    <p:sldId id="263" r:id="rId9"/>
    <p:sldId id="261" r:id="rId10"/>
    <p:sldId id="262" r:id="rId11"/>
    <p:sldId id="264"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FC97A-9074-4ADE-8562-93480C8206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4383F3-BB57-4C9E-BD2F-B50E31E7D0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39DE36-6A31-454E-B307-BC02A0F4B04A}"/>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5" name="Footer Placeholder 4">
            <a:extLst>
              <a:ext uri="{FF2B5EF4-FFF2-40B4-BE49-F238E27FC236}">
                <a16:creationId xmlns:a16="http://schemas.microsoft.com/office/drawing/2014/main" id="{3CDFA1D5-871A-436F-BBDC-46A88621C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81D636-7CC0-4414-99FA-10E1BFA3A0A1}"/>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226040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D5D24-15B4-4A39-AD22-67371AA8CC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6B9305-53F3-4FA9-A187-6B327934D7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E13FBB-524D-4A51-B274-4939A0AF833B}"/>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5" name="Footer Placeholder 4">
            <a:extLst>
              <a:ext uri="{FF2B5EF4-FFF2-40B4-BE49-F238E27FC236}">
                <a16:creationId xmlns:a16="http://schemas.microsoft.com/office/drawing/2014/main" id="{7AA2DD13-57E8-4E3D-8653-304679D1D8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CFCAC6-2281-46D4-8B1B-6DB240C7A0E6}"/>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64769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AEAADB-1A78-4781-97BB-E4C4BF4F6E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2749C2-66FD-4353-824E-93819166A45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671619-A7A9-4C36-B2B6-339BD230D08B}"/>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5" name="Footer Placeholder 4">
            <a:extLst>
              <a:ext uri="{FF2B5EF4-FFF2-40B4-BE49-F238E27FC236}">
                <a16:creationId xmlns:a16="http://schemas.microsoft.com/office/drawing/2014/main" id="{E4D1AAA5-B9E5-481E-B655-80BB1CBFE5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D5B2D-3390-45B5-8DC2-62B2E74F79CF}"/>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381738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74D5D-27B1-4597-A290-722B839213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89A73D-59A1-4D1C-B8FB-E0B2363CFB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54A888-8702-477F-B654-47EB31B1104A}"/>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5" name="Footer Placeholder 4">
            <a:extLst>
              <a:ext uri="{FF2B5EF4-FFF2-40B4-BE49-F238E27FC236}">
                <a16:creationId xmlns:a16="http://schemas.microsoft.com/office/drawing/2014/main" id="{8960458F-E3CF-41E5-BEA7-F83D430E99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223C31-6AF6-4C6D-97D7-C619D54DB33B}"/>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267817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E37F-F315-494E-8217-E4FB702E17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B7694F-0F2F-4DA7-9C3B-484841553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F42269-E8D3-44A9-A17B-32965061330D}"/>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5" name="Footer Placeholder 4">
            <a:extLst>
              <a:ext uri="{FF2B5EF4-FFF2-40B4-BE49-F238E27FC236}">
                <a16:creationId xmlns:a16="http://schemas.microsoft.com/office/drawing/2014/main" id="{69B9154F-06B4-4AE1-9D70-A0913E233E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866F46-ADA1-4484-A958-FD3E9101C1FE}"/>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40378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10B7-4BCE-48E2-A68C-B108E1A6D5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B95685-F176-4E8D-848C-D8A2C16239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95AD4-5A4B-42CB-BE77-19D6A3890F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E77624-8398-4FBF-8439-DAD8BF498174}"/>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6" name="Footer Placeholder 5">
            <a:extLst>
              <a:ext uri="{FF2B5EF4-FFF2-40B4-BE49-F238E27FC236}">
                <a16:creationId xmlns:a16="http://schemas.microsoft.com/office/drawing/2014/main" id="{0423AD72-9183-4344-9F99-6FA68AFFB4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DE568F-C4A3-46C5-AA01-A8A88DCF8408}"/>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228502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8B03C-4F01-4CF0-8DF4-8B7201AB025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F73654-0394-4A03-AF95-513591EE8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44F486-0F15-4023-8627-42A621AF0C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EA23B2-7BAE-4D52-A507-69EBDCF8B2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023811-AA83-4E3E-956A-97CF01269E8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36F0B6E-0A35-453F-BE1A-B79202079384}"/>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8" name="Footer Placeholder 7">
            <a:extLst>
              <a:ext uri="{FF2B5EF4-FFF2-40B4-BE49-F238E27FC236}">
                <a16:creationId xmlns:a16="http://schemas.microsoft.com/office/drawing/2014/main" id="{635F519B-41C5-421D-AB82-763DBACF86E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B79D21-577A-4CF9-BCF6-DC06397804E6}"/>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386023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D220A-E78D-4B74-9C49-147DE9B7A6D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6C0ADB-BC20-4F87-95B5-8C3F7836B756}"/>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4" name="Footer Placeholder 3">
            <a:extLst>
              <a:ext uri="{FF2B5EF4-FFF2-40B4-BE49-F238E27FC236}">
                <a16:creationId xmlns:a16="http://schemas.microsoft.com/office/drawing/2014/main" id="{0834E1F2-62A5-4F86-AA28-534B7C00A0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D39F01-9656-4F1E-A8DC-4C0B5ABCE727}"/>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176217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F8E968-6C48-49AF-932A-857903165048}"/>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3" name="Footer Placeholder 2">
            <a:extLst>
              <a:ext uri="{FF2B5EF4-FFF2-40B4-BE49-F238E27FC236}">
                <a16:creationId xmlns:a16="http://schemas.microsoft.com/office/drawing/2014/main" id="{57368EFA-D64F-4A47-A7DC-785FCDE09E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DD2153-75F4-4373-8213-1FEBC622D734}"/>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160630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D92A6-CA54-4437-9DE2-4B2380C6E3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EF61DEC-6E46-4522-9325-A35BE46443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B09B3D-3D07-4639-B86F-0B6112573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537409-0460-413D-9E76-1FE65855081B}"/>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6" name="Footer Placeholder 5">
            <a:extLst>
              <a:ext uri="{FF2B5EF4-FFF2-40B4-BE49-F238E27FC236}">
                <a16:creationId xmlns:a16="http://schemas.microsoft.com/office/drawing/2014/main" id="{675BDBCA-B43C-425F-8017-5128D8EAD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A1D7EA-3895-4F66-957D-0753DE8B8386}"/>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26496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AA07-404F-4C81-8E95-6614EAB58E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A85FB2-C66C-4AE3-830C-D0C6F16D25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9C4CF6-56E6-4AE8-90C1-A9A2B568F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25DE6D-6BBE-4A98-8454-730C7C5B4B08}"/>
              </a:ext>
            </a:extLst>
          </p:cNvPr>
          <p:cNvSpPr>
            <a:spLocks noGrp="1"/>
          </p:cNvSpPr>
          <p:nvPr>
            <p:ph type="dt" sz="half" idx="10"/>
          </p:nvPr>
        </p:nvSpPr>
        <p:spPr/>
        <p:txBody>
          <a:bodyPr/>
          <a:lstStyle/>
          <a:p>
            <a:fld id="{EDD1EBC0-6333-4EF7-AD4E-DAFAB9DC6455}" type="datetimeFigureOut">
              <a:rPr lang="en-GB" smtClean="0"/>
              <a:t>21/08/2018</a:t>
            </a:fld>
            <a:endParaRPr lang="en-GB"/>
          </a:p>
        </p:txBody>
      </p:sp>
      <p:sp>
        <p:nvSpPr>
          <p:cNvPr id="6" name="Footer Placeholder 5">
            <a:extLst>
              <a:ext uri="{FF2B5EF4-FFF2-40B4-BE49-F238E27FC236}">
                <a16:creationId xmlns:a16="http://schemas.microsoft.com/office/drawing/2014/main" id="{3FC6A5B9-63FD-40BE-9D65-C4A445E596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5EB828-6D28-4DF0-B08B-6813BF475466}"/>
              </a:ext>
            </a:extLst>
          </p:cNvPr>
          <p:cNvSpPr>
            <a:spLocks noGrp="1"/>
          </p:cNvSpPr>
          <p:nvPr>
            <p:ph type="sldNum" sz="quarter" idx="12"/>
          </p:nvPr>
        </p:nvSpPr>
        <p:spPr/>
        <p:txBody>
          <a:bodyPr/>
          <a:lstStyle/>
          <a:p>
            <a:fld id="{945BA67E-0482-402D-A25B-A7682FF290EC}" type="slidenum">
              <a:rPr lang="en-GB" smtClean="0"/>
              <a:t>‹#›</a:t>
            </a:fld>
            <a:endParaRPr lang="en-GB"/>
          </a:p>
        </p:txBody>
      </p:sp>
    </p:spTree>
    <p:extLst>
      <p:ext uri="{BB962C8B-B14F-4D97-AF65-F5344CB8AC3E}">
        <p14:creationId xmlns:p14="http://schemas.microsoft.com/office/powerpoint/2010/main" val="116962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96DACF-B221-4F8E-A4FB-0732EEABD7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5AA012-1C22-49F9-A306-9F3DAD4B0E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C48DCF-5E03-4707-9092-2D66088918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1EBC0-6333-4EF7-AD4E-DAFAB9DC6455}" type="datetimeFigureOut">
              <a:rPr lang="en-GB" smtClean="0"/>
              <a:t>21/08/2018</a:t>
            </a:fld>
            <a:endParaRPr lang="en-GB"/>
          </a:p>
        </p:txBody>
      </p:sp>
      <p:sp>
        <p:nvSpPr>
          <p:cNvPr id="5" name="Footer Placeholder 4">
            <a:extLst>
              <a:ext uri="{FF2B5EF4-FFF2-40B4-BE49-F238E27FC236}">
                <a16:creationId xmlns:a16="http://schemas.microsoft.com/office/drawing/2014/main" id="{B69C8C3A-E200-4FC2-B6DD-F79E726A8D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00A3C0-A93F-4807-B9AB-868EF079A2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BA67E-0482-402D-A25B-A7682FF290EC}" type="slidenum">
              <a:rPr lang="en-GB" smtClean="0"/>
              <a:t>‹#›</a:t>
            </a:fld>
            <a:endParaRPr lang="en-GB"/>
          </a:p>
        </p:txBody>
      </p:sp>
    </p:spTree>
    <p:extLst>
      <p:ext uri="{BB962C8B-B14F-4D97-AF65-F5344CB8AC3E}">
        <p14:creationId xmlns:p14="http://schemas.microsoft.com/office/powerpoint/2010/main" val="2370903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xshp5C2foB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F484-BD33-4CF9-AA63-49AFA5068F3C}"/>
              </a:ext>
            </a:extLst>
          </p:cNvPr>
          <p:cNvSpPr>
            <a:spLocks noGrp="1"/>
          </p:cNvSpPr>
          <p:nvPr>
            <p:ph type="ctrTitle"/>
          </p:nvPr>
        </p:nvSpPr>
        <p:spPr>
          <a:xfrm>
            <a:off x="1524000" y="1122363"/>
            <a:ext cx="9144000" cy="1789159"/>
          </a:xfrm>
        </p:spPr>
        <p:txBody>
          <a:bodyPr>
            <a:normAutofit fontScale="90000"/>
          </a:bodyPr>
          <a:lstStyle/>
          <a:p>
            <a:r>
              <a:rPr lang="en-GB" dirty="0"/>
              <a:t>Music Cognition, Musical Creativity and Data Compression</a:t>
            </a:r>
          </a:p>
        </p:txBody>
      </p:sp>
      <p:sp>
        <p:nvSpPr>
          <p:cNvPr id="3" name="Subtitle 2">
            <a:extLst>
              <a:ext uri="{FF2B5EF4-FFF2-40B4-BE49-F238E27FC236}">
                <a16:creationId xmlns:a16="http://schemas.microsoft.com/office/drawing/2014/main" id="{BFC15735-8418-458C-888B-7C4787D94D70}"/>
              </a:ext>
            </a:extLst>
          </p:cNvPr>
          <p:cNvSpPr>
            <a:spLocks noGrp="1"/>
          </p:cNvSpPr>
          <p:nvPr>
            <p:ph type="subTitle" idx="1"/>
          </p:nvPr>
        </p:nvSpPr>
        <p:spPr/>
        <p:txBody>
          <a:bodyPr/>
          <a:lstStyle/>
          <a:p>
            <a:r>
              <a:rPr lang="en-GB" dirty="0"/>
              <a:t>David Meredith</a:t>
            </a:r>
          </a:p>
          <a:p>
            <a:endParaRPr lang="en-GB" dirty="0"/>
          </a:p>
        </p:txBody>
      </p:sp>
      <p:pic>
        <p:nvPicPr>
          <p:cNvPr id="5" name="Picture 4">
            <a:extLst>
              <a:ext uri="{FF2B5EF4-FFF2-40B4-BE49-F238E27FC236}">
                <a16:creationId xmlns:a16="http://schemas.microsoft.com/office/drawing/2014/main" id="{447FEBF2-7C24-49BA-8705-9B4795A25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1034" y="4053838"/>
            <a:ext cx="1709931" cy="1203962"/>
          </a:xfrm>
          <a:prstGeom prst="rect">
            <a:avLst/>
          </a:prstGeom>
        </p:spPr>
      </p:pic>
    </p:spTree>
    <p:extLst>
      <p:ext uri="{BB962C8B-B14F-4D97-AF65-F5344CB8AC3E}">
        <p14:creationId xmlns:p14="http://schemas.microsoft.com/office/powerpoint/2010/main" val="218980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5F9C-32B1-4ED0-882C-A20275621878}"/>
              </a:ext>
            </a:extLst>
          </p:cNvPr>
          <p:cNvSpPr>
            <a:spLocks noGrp="1"/>
          </p:cNvSpPr>
          <p:nvPr>
            <p:ph type="title"/>
          </p:nvPr>
        </p:nvSpPr>
        <p:spPr/>
        <p:txBody>
          <a:bodyPr/>
          <a:lstStyle/>
          <a:p>
            <a:r>
              <a:rPr lang="en-GB" dirty="0"/>
              <a:t>Can dreaming and creativity improve understanding?</a:t>
            </a:r>
          </a:p>
        </p:txBody>
      </p:sp>
      <p:sp>
        <p:nvSpPr>
          <p:cNvPr id="3" name="Content Placeholder 2">
            <a:extLst>
              <a:ext uri="{FF2B5EF4-FFF2-40B4-BE49-F238E27FC236}">
                <a16:creationId xmlns:a16="http://schemas.microsoft.com/office/drawing/2014/main" id="{DD63E3AC-A6D4-4DDD-AB92-27FB3275409C}"/>
              </a:ext>
            </a:extLst>
          </p:cNvPr>
          <p:cNvSpPr>
            <a:spLocks noGrp="1"/>
          </p:cNvSpPr>
          <p:nvPr>
            <p:ph idx="1"/>
          </p:nvPr>
        </p:nvSpPr>
        <p:spPr/>
        <p:txBody>
          <a:bodyPr>
            <a:normAutofit lnSpcReduction="10000"/>
          </a:bodyPr>
          <a:lstStyle/>
          <a:p>
            <a:r>
              <a:rPr lang="en-GB" dirty="0"/>
              <a:t>A brain does not re-compute a globally optimal representation of everything it knows every time it receives new data</a:t>
            </a:r>
          </a:p>
          <a:p>
            <a:r>
              <a:rPr lang="en-GB" dirty="0"/>
              <a:t>The nature of the encoding computed depends on the </a:t>
            </a:r>
            <a:r>
              <a:rPr lang="en-GB" i="1" dirty="0"/>
              <a:t>order</a:t>
            </a:r>
            <a:r>
              <a:rPr lang="en-GB" dirty="0"/>
              <a:t> in which data has been fed to the brain, since new data is understood in terms of what the brain </a:t>
            </a:r>
            <a:r>
              <a:rPr lang="en-GB" i="1" dirty="0"/>
              <a:t>already knows</a:t>
            </a:r>
            <a:endParaRPr lang="en-GB" dirty="0"/>
          </a:p>
          <a:p>
            <a:r>
              <a:rPr lang="en-GB" dirty="0"/>
              <a:t>This typically leads to a sub-optimal understanding of the information that has been received</a:t>
            </a:r>
          </a:p>
          <a:p>
            <a:r>
              <a:rPr lang="en-GB" dirty="0"/>
              <a:t>Dreaming and creative thinking (random generation of new associations and descriptions of what is already known) might be a good search strategy for discovering new, better ways of understanding what a brain has experienced</a:t>
            </a:r>
          </a:p>
        </p:txBody>
      </p:sp>
    </p:spTree>
    <p:extLst>
      <p:ext uri="{BB962C8B-B14F-4D97-AF65-F5344CB8AC3E}">
        <p14:creationId xmlns:p14="http://schemas.microsoft.com/office/powerpoint/2010/main" val="2493871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66FE-83A2-4790-88D6-2ED1095A2043}"/>
              </a:ext>
            </a:extLst>
          </p:cNvPr>
          <p:cNvSpPr>
            <a:spLocks noGrp="1"/>
          </p:cNvSpPr>
          <p:nvPr>
            <p:ph type="title"/>
          </p:nvPr>
        </p:nvSpPr>
        <p:spPr/>
        <p:txBody>
          <a:bodyPr/>
          <a:lstStyle/>
          <a:p>
            <a:r>
              <a:rPr lang="en-GB" dirty="0"/>
              <a:t>Music is pointless unless it is experienced</a:t>
            </a:r>
          </a:p>
        </p:txBody>
      </p:sp>
      <p:sp>
        <p:nvSpPr>
          <p:cNvPr id="3" name="Content Placeholder 2">
            <a:extLst>
              <a:ext uri="{FF2B5EF4-FFF2-40B4-BE49-F238E27FC236}">
                <a16:creationId xmlns:a16="http://schemas.microsoft.com/office/drawing/2014/main" id="{FF783F49-C43F-4A5B-9B2C-1CF37FD77901}"/>
              </a:ext>
            </a:extLst>
          </p:cNvPr>
          <p:cNvSpPr>
            <a:spLocks noGrp="1"/>
          </p:cNvSpPr>
          <p:nvPr>
            <p:ph idx="1"/>
          </p:nvPr>
        </p:nvSpPr>
        <p:spPr/>
        <p:txBody>
          <a:bodyPr/>
          <a:lstStyle/>
          <a:p>
            <a:r>
              <a:rPr lang="en-GB" dirty="0"/>
              <a:t>Not necessarily </a:t>
            </a:r>
            <a:r>
              <a:rPr lang="en-GB" i="1" dirty="0"/>
              <a:t>heard</a:t>
            </a:r>
            <a:r>
              <a:rPr lang="en-GB" dirty="0"/>
              <a:t> – composers experience music that they have never heard before and that has never been performed</a:t>
            </a:r>
          </a:p>
          <a:p>
            <a:r>
              <a:rPr lang="en-GB" dirty="0"/>
              <a:t>Listeners need to believe that the music they experience was created by another experiencing self in order to communicate something meaningful</a:t>
            </a:r>
          </a:p>
          <a:p>
            <a:r>
              <a:rPr lang="en-GB" dirty="0"/>
              <a:t>What we experience is not sound or even the data stream coming from the peripheral auditory system, it is a compressed encoding of musical information constructed by the brain</a:t>
            </a:r>
          </a:p>
          <a:p>
            <a:endParaRPr lang="en-GB" dirty="0"/>
          </a:p>
          <a:p>
            <a:endParaRPr lang="en-GB" dirty="0"/>
          </a:p>
        </p:txBody>
      </p:sp>
    </p:spTree>
    <p:extLst>
      <p:ext uri="{BB962C8B-B14F-4D97-AF65-F5344CB8AC3E}">
        <p14:creationId xmlns:p14="http://schemas.microsoft.com/office/powerpoint/2010/main" val="3387087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69A2-EB9D-4395-9B9C-238DCBF862B2}"/>
              </a:ext>
            </a:extLst>
          </p:cNvPr>
          <p:cNvSpPr>
            <a:spLocks noGrp="1"/>
          </p:cNvSpPr>
          <p:nvPr>
            <p:ph type="title"/>
          </p:nvPr>
        </p:nvSpPr>
        <p:spPr/>
        <p:txBody>
          <a:bodyPr/>
          <a:lstStyle/>
          <a:p>
            <a:r>
              <a:rPr lang="en-GB" dirty="0"/>
              <a:t>Some further reading</a:t>
            </a:r>
          </a:p>
        </p:txBody>
      </p:sp>
      <p:sp>
        <p:nvSpPr>
          <p:cNvPr id="3" name="Content Placeholder 2">
            <a:extLst>
              <a:ext uri="{FF2B5EF4-FFF2-40B4-BE49-F238E27FC236}">
                <a16:creationId xmlns:a16="http://schemas.microsoft.com/office/drawing/2014/main" id="{27FE63AF-9543-41DA-BC64-4D47447DC234}"/>
              </a:ext>
            </a:extLst>
          </p:cNvPr>
          <p:cNvSpPr>
            <a:spLocks noGrp="1"/>
          </p:cNvSpPr>
          <p:nvPr>
            <p:ph idx="1"/>
          </p:nvPr>
        </p:nvSpPr>
        <p:spPr/>
        <p:txBody>
          <a:bodyPr>
            <a:normAutofit/>
          </a:bodyPr>
          <a:lstStyle/>
          <a:p>
            <a:r>
              <a:rPr lang="en-US" dirty="0" err="1"/>
              <a:t>Chater</a:t>
            </a:r>
            <a:r>
              <a:rPr lang="en-US" dirty="0"/>
              <a:t>, N. 1996. Reconciling Simplicity and Likelihood Principles in Perceptual Organization. </a:t>
            </a:r>
            <a:r>
              <a:rPr lang="en-US" i="1" dirty="0"/>
              <a:t>Psychological Review</a:t>
            </a:r>
            <a:r>
              <a:rPr lang="en-US" dirty="0"/>
              <a:t> 103 (3): 566–581.</a:t>
            </a:r>
            <a:endParaRPr lang="en-GB" dirty="0"/>
          </a:p>
          <a:p>
            <a:r>
              <a:rPr lang="en-GB" dirty="0"/>
              <a:t>Meredith, D. 2018. Music analysis and data compression. In: Grimshaw, M. et al. (eds.) </a:t>
            </a:r>
            <a:r>
              <a:rPr lang="en-GB" i="1" dirty="0"/>
              <a:t>Oxford Handbook of Sound and Imagination.</a:t>
            </a:r>
            <a:r>
              <a:rPr lang="en-GB" dirty="0"/>
              <a:t> OUP.</a:t>
            </a:r>
          </a:p>
          <a:p>
            <a:r>
              <a:rPr lang="en-GB"/>
              <a:t>Vitányi</a:t>
            </a:r>
            <a:r>
              <a:rPr lang="en-GB" dirty="0"/>
              <a:t>, P. M. B., and M. Li. 2000. Minimum Description Length Induction, </a:t>
            </a:r>
            <a:r>
              <a:rPr lang="en-GB" dirty="0" err="1"/>
              <a:t>Bayesianism</a:t>
            </a:r>
            <a:r>
              <a:rPr lang="en-GB" dirty="0"/>
              <a:t>, and Kolmogorov complexity. IEEE </a:t>
            </a:r>
            <a:r>
              <a:rPr lang="en-GB" i="1" dirty="0"/>
              <a:t>Transactions on Information Theory </a:t>
            </a:r>
            <a:r>
              <a:rPr lang="en-GB" dirty="0"/>
              <a:t>46 (2): 446–464.</a:t>
            </a:r>
          </a:p>
        </p:txBody>
      </p:sp>
    </p:spTree>
    <p:extLst>
      <p:ext uri="{BB962C8B-B14F-4D97-AF65-F5344CB8AC3E}">
        <p14:creationId xmlns:p14="http://schemas.microsoft.com/office/powerpoint/2010/main" val="360591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4DC3-3BB7-409F-977C-00186F890E3A}"/>
              </a:ext>
            </a:extLst>
          </p:cNvPr>
          <p:cNvSpPr>
            <a:spLocks noGrp="1"/>
          </p:cNvSpPr>
          <p:nvPr>
            <p:ph type="title"/>
          </p:nvPr>
        </p:nvSpPr>
        <p:spPr>
          <a:xfrm>
            <a:off x="838200" y="365125"/>
            <a:ext cx="10515600" cy="1325563"/>
          </a:xfrm>
        </p:spPr>
        <p:txBody>
          <a:bodyPr/>
          <a:lstStyle/>
          <a:p>
            <a:r>
              <a:rPr lang="en-GB" dirty="0"/>
              <a:t>Music cognition and creativity</a:t>
            </a:r>
          </a:p>
        </p:txBody>
      </p:sp>
      <p:sp>
        <p:nvSpPr>
          <p:cNvPr id="3" name="Content Placeholder 2">
            <a:extLst>
              <a:ext uri="{FF2B5EF4-FFF2-40B4-BE49-F238E27FC236}">
                <a16:creationId xmlns:a16="http://schemas.microsoft.com/office/drawing/2014/main" id="{3F5B7ABF-3213-406E-82C7-47AAEAD874E2}"/>
              </a:ext>
            </a:extLst>
          </p:cNvPr>
          <p:cNvSpPr>
            <a:spLocks noGrp="1"/>
          </p:cNvSpPr>
          <p:nvPr>
            <p:ph idx="1"/>
          </p:nvPr>
        </p:nvSpPr>
        <p:spPr/>
        <p:txBody>
          <a:bodyPr/>
          <a:lstStyle/>
          <a:p>
            <a:r>
              <a:rPr lang="en-GB" dirty="0">
                <a:hlinkClick r:id="rId2"/>
              </a:rPr>
              <a:t>https://youtu.be/xshp5C2foBU</a:t>
            </a:r>
            <a:endParaRPr lang="en-GB" dirty="0"/>
          </a:p>
          <a:p>
            <a:endParaRPr lang="en-GB" dirty="0"/>
          </a:p>
        </p:txBody>
      </p:sp>
    </p:spTree>
    <p:extLst>
      <p:ext uri="{BB962C8B-B14F-4D97-AF65-F5344CB8AC3E}">
        <p14:creationId xmlns:p14="http://schemas.microsoft.com/office/powerpoint/2010/main" val="111247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F3BC3-9AC8-4848-8FA2-8AB7B795BFBF}"/>
              </a:ext>
            </a:extLst>
          </p:cNvPr>
          <p:cNvSpPr>
            <a:spLocks noGrp="1"/>
          </p:cNvSpPr>
          <p:nvPr>
            <p:ph type="title"/>
          </p:nvPr>
        </p:nvSpPr>
        <p:spPr/>
        <p:txBody>
          <a:bodyPr/>
          <a:lstStyle/>
          <a:p>
            <a:r>
              <a:rPr lang="en-GB" dirty="0"/>
              <a:t> From sound to meaning by data compression</a:t>
            </a:r>
          </a:p>
        </p:txBody>
      </p:sp>
      <p:sp>
        <p:nvSpPr>
          <p:cNvPr id="8" name="Content Placeholder 7">
            <a:extLst>
              <a:ext uri="{FF2B5EF4-FFF2-40B4-BE49-F238E27FC236}">
                <a16:creationId xmlns:a16="http://schemas.microsoft.com/office/drawing/2014/main" id="{C07D4C98-ECE1-4562-BEC5-0507A6EE7A01}"/>
              </a:ext>
            </a:extLst>
          </p:cNvPr>
          <p:cNvSpPr>
            <a:spLocks noGrp="1"/>
          </p:cNvSpPr>
          <p:nvPr>
            <p:ph idx="1"/>
          </p:nvPr>
        </p:nvSpPr>
        <p:spPr>
          <a:xfrm>
            <a:off x="838200" y="1825625"/>
            <a:ext cx="10515600" cy="4351338"/>
          </a:xfrm>
        </p:spPr>
        <p:txBody>
          <a:bodyPr>
            <a:normAutofit fontScale="85000" lnSpcReduction="20000"/>
          </a:bodyPr>
          <a:lstStyle/>
          <a:p>
            <a:r>
              <a:rPr lang="en-GB" dirty="0"/>
              <a:t>The purpose of composing is (usually) to create novel music that can be understood and enjoyed by some target group of listeners</a:t>
            </a:r>
          </a:p>
          <a:p>
            <a:r>
              <a:rPr lang="en-GB" dirty="0"/>
              <a:t>When we listen to music, sound energy enters the outer ear, is amplified by the middle ear and analysed by the inner ear, which outputs a data stream, encoded as neural impulses, that is sent to “higher” centres in the brain</a:t>
            </a:r>
          </a:p>
          <a:p>
            <a:r>
              <a:rPr lang="en-GB" dirty="0"/>
              <a:t>These “higher” centres discover structure, regularity and redundancy in the input data stream and construct a compressed encoding of the data stream</a:t>
            </a:r>
          </a:p>
          <a:p>
            <a:r>
              <a:rPr lang="en-GB" dirty="0"/>
              <a:t>This compressed encoding represents a particular way of understanding the data generated by the inner ear, which is itself an encoding of the sound entering the outer ear</a:t>
            </a:r>
          </a:p>
          <a:p>
            <a:r>
              <a:rPr lang="en-GB" dirty="0"/>
              <a:t>Therefore, in order for the heard music to be meaningful for a particular listener, the brain of that listener must be able to compress the data stream generated by the inner ear</a:t>
            </a:r>
          </a:p>
        </p:txBody>
      </p:sp>
    </p:spTree>
    <p:extLst>
      <p:ext uri="{BB962C8B-B14F-4D97-AF65-F5344CB8AC3E}">
        <p14:creationId xmlns:p14="http://schemas.microsoft.com/office/powerpoint/2010/main" val="357512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A8B9B-D1B8-4B9F-BC45-161D176A3802}"/>
              </a:ext>
            </a:extLst>
          </p:cNvPr>
          <p:cNvSpPr>
            <a:spLocks noGrp="1"/>
          </p:cNvSpPr>
          <p:nvPr>
            <p:ph type="title"/>
          </p:nvPr>
        </p:nvSpPr>
        <p:spPr/>
        <p:txBody>
          <a:bodyPr/>
          <a:lstStyle/>
          <a:p>
            <a:r>
              <a:rPr lang="en-GB" dirty="0"/>
              <a:t>Brains find the shortest explanations they can</a:t>
            </a:r>
          </a:p>
        </p:txBody>
      </p:sp>
      <p:sp>
        <p:nvSpPr>
          <p:cNvPr id="3" name="Content Placeholder 2">
            <a:extLst>
              <a:ext uri="{FF2B5EF4-FFF2-40B4-BE49-F238E27FC236}">
                <a16:creationId xmlns:a16="http://schemas.microsoft.com/office/drawing/2014/main" id="{9E05C5B5-0602-4734-A3BA-ECF6D6F49901}"/>
              </a:ext>
            </a:extLst>
          </p:cNvPr>
          <p:cNvSpPr>
            <a:spLocks noGrp="1"/>
          </p:cNvSpPr>
          <p:nvPr>
            <p:ph idx="1"/>
          </p:nvPr>
        </p:nvSpPr>
        <p:spPr/>
        <p:txBody>
          <a:bodyPr>
            <a:normAutofit fontScale="70000" lnSpcReduction="20000"/>
          </a:bodyPr>
          <a:lstStyle/>
          <a:p>
            <a:r>
              <a:rPr lang="en-GB" dirty="0"/>
              <a:t>When data gathered from the environment is compressed by a brain, we call the process </a:t>
            </a:r>
            <a:r>
              <a:rPr lang="en-GB" i="1" dirty="0"/>
              <a:t>perception</a:t>
            </a:r>
            <a:r>
              <a:rPr lang="en-GB" dirty="0"/>
              <a:t> and </a:t>
            </a:r>
            <a:r>
              <a:rPr lang="en-GB" i="1" dirty="0"/>
              <a:t>cognition</a:t>
            </a:r>
          </a:p>
          <a:p>
            <a:pPr lvl="1"/>
            <a:r>
              <a:rPr lang="en-GB" dirty="0"/>
              <a:t>The process of achieving an understanding of the environment by compressing the data stream received by the higher centres of the brain from the sense organs</a:t>
            </a:r>
          </a:p>
          <a:p>
            <a:r>
              <a:rPr lang="en-GB" dirty="0"/>
              <a:t>If data is presented to the brain, it is not in general capable of finding the shortest </a:t>
            </a:r>
            <a:r>
              <a:rPr lang="en-GB" i="1" dirty="0"/>
              <a:t>possible</a:t>
            </a:r>
            <a:r>
              <a:rPr lang="en-GB" dirty="0"/>
              <a:t> encoding of that data</a:t>
            </a:r>
          </a:p>
          <a:p>
            <a:r>
              <a:rPr lang="en-GB" dirty="0"/>
              <a:t>The brain can only search for a short encoding of the data among the class of compressed encodings that it is capable of discovering</a:t>
            </a:r>
          </a:p>
          <a:p>
            <a:r>
              <a:rPr lang="en-GB" dirty="0"/>
              <a:t>The brain seeks to encode parts of the input data stream in terms of what it already knows (e.g., recognizing familiar motives or themes or chords)</a:t>
            </a:r>
          </a:p>
          <a:p>
            <a:pPr lvl="1"/>
            <a:r>
              <a:rPr lang="en-GB" dirty="0"/>
              <a:t>If it identifies part of the stream as being related by a simple transformation to something that is already known, then that part of the stream (pattern occurrence) can be replaced by an encoding of the transformation that maps the known pattern onto the new occurrence</a:t>
            </a:r>
          </a:p>
          <a:p>
            <a:r>
              <a:rPr lang="en-GB" dirty="0"/>
              <a:t>The brain also seeks simple relationships between different parts of the input stream (e.g., simple transformations of motives and themes within the same piece)</a:t>
            </a:r>
          </a:p>
          <a:p>
            <a:pPr lvl="1"/>
            <a:r>
              <a:rPr lang="en-GB" dirty="0"/>
              <a:t>Special case of the former case, where the mapping is between an instance of a pattern and a later occurrence of the pattern</a:t>
            </a:r>
          </a:p>
        </p:txBody>
      </p:sp>
    </p:spTree>
    <p:extLst>
      <p:ext uri="{BB962C8B-B14F-4D97-AF65-F5344CB8AC3E}">
        <p14:creationId xmlns:p14="http://schemas.microsoft.com/office/powerpoint/2010/main" val="2110584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6305-69BD-43E9-B1E3-EAA63971B343}"/>
              </a:ext>
            </a:extLst>
          </p:cNvPr>
          <p:cNvSpPr>
            <a:spLocks noGrp="1"/>
          </p:cNvSpPr>
          <p:nvPr>
            <p:ph type="title"/>
          </p:nvPr>
        </p:nvSpPr>
        <p:spPr/>
        <p:txBody>
          <a:bodyPr/>
          <a:lstStyle/>
          <a:p>
            <a:r>
              <a:rPr lang="en-GB" dirty="0"/>
              <a:t>Music-theoretic compression strategies</a:t>
            </a:r>
          </a:p>
        </p:txBody>
      </p:sp>
      <p:sp>
        <p:nvSpPr>
          <p:cNvPr id="3" name="Content Placeholder 2">
            <a:extLst>
              <a:ext uri="{FF2B5EF4-FFF2-40B4-BE49-F238E27FC236}">
                <a16:creationId xmlns:a16="http://schemas.microsoft.com/office/drawing/2014/main" id="{E4CCDB13-9647-41BD-B400-E77DF9A25987}"/>
              </a:ext>
            </a:extLst>
          </p:cNvPr>
          <p:cNvSpPr>
            <a:spLocks noGrp="1"/>
          </p:cNvSpPr>
          <p:nvPr>
            <p:ph idx="1"/>
          </p:nvPr>
        </p:nvSpPr>
        <p:spPr/>
        <p:txBody>
          <a:bodyPr>
            <a:normAutofit lnSpcReduction="10000"/>
          </a:bodyPr>
          <a:lstStyle/>
          <a:p>
            <a:r>
              <a:rPr lang="en-GB" dirty="0"/>
              <a:t>Voices</a:t>
            </a:r>
          </a:p>
          <a:p>
            <a:pPr lvl="1"/>
            <a:r>
              <a:rPr lang="en-GB" dirty="0"/>
              <a:t>Most notes within a voice end at the start of the next note – implies that offsets only have to be encoded in exceptional cases – reduces encoding length</a:t>
            </a:r>
          </a:p>
          <a:p>
            <a:r>
              <a:rPr lang="en-GB" dirty="0"/>
              <a:t>Metre</a:t>
            </a:r>
          </a:p>
          <a:p>
            <a:pPr lvl="1"/>
            <a:r>
              <a:rPr lang="en-GB" dirty="0"/>
              <a:t>More frequently occurring time point categories encoded by short labels, corresponding to higher levels in a metrical hierarchy</a:t>
            </a:r>
          </a:p>
          <a:p>
            <a:r>
              <a:rPr lang="en-GB" dirty="0"/>
              <a:t>Pitch</a:t>
            </a:r>
          </a:p>
          <a:p>
            <a:pPr lvl="1"/>
            <a:r>
              <a:rPr lang="en-GB" dirty="0"/>
              <a:t>More frequently occurring pitch classes encoded with shorter labels, corresponding to higher levels in a tonal hierarchy</a:t>
            </a:r>
          </a:p>
          <a:p>
            <a:r>
              <a:rPr lang="en-GB" dirty="0"/>
              <a:t>Compare Shannon–Fano coding </a:t>
            </a:r>
          </a:p>
        </p:txBody>
      </p:sp>
    </p:spTree>
    <p:extLst>
      <p:ext uri="{BB962C8B-B14F-4D97-AF65-F5344CB8AC3E}">
        <p14:creationId xmlns:p14="http://schemas.microsoft.com/office/powerpoint/2010/main" val="86876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AB0C-688C-49FA-B59A-4B066660455A}"/>
              </a:ext>
            </a:extLst>
          </p:cNvPr>
          <p:cNvSpPr>
            <a:spLocks noGrp="1"/>
          </p:cNvSpPr>
          <p:nvPr>
            <p:ph type="title"/>
          </p:nvPr>
        </p:nvSpPr>
        <p:spPr/>
        <p:txBody>
          <a:bodyPr/>
          <a:lstStyle/>
          <a:p>
            <a:r>
              <a:rPr lang="en-GB" dirty="0"/>
              <a:t>Simple, effective explanations are more likely to be correct</a:t>
            </a:r>
          </a:p>
        </p:txBody>
      </p:sp>
      <p:sp>
        <p:nvSpPr>
          <p:cNvPr id="3" name="Content Placeholder 2">
            <a:extLst>
              <a:ext uri="{FF2B5EF4-FFF2-40B4-BE49-F238E27FC236}">
                <a16:creationId xmlns:a16="http://schemas.microsoft.com/office/drawing/2014/main" id="{058A17D8-FC3A-4FE7-8560-27A29D166CD4}"/>
              </a:ext>
            </a:extLst>
          </p:cNvPr>
          <p:cNvSpPr>
            <a:spLocks noGrp="1"/>
          </p:cNvSpPr>
          <p:nvPr>
            <p:ph idx="1"/>
          </p:nvPr>
        </p:nvSpPr>
        <p:spPr/>
        <p:txBody>
          <a:bodyPr>
            <a:normAutofit fontScale="85000" lnSpcReduction="20000"/>
          </a:bodyPr>
          <a:lstStyle/>
          <a:p>
            <a:r>
              <a:rPr lang="en-GB" dirty="0"/>
              <a:t>We’re only interested in </a:t>
            </a:r>
            <a:r>
              <a:rPr lang="en-GB" i="1" dirty="0"/>
              <a:t>effective descriptions – </a:t>
            </a:r>
            <a:r>
              <a:rPr lang="en-GB" dirty="0"/>
              <a:t>explanations  in the form of </a:t>
            </a:r>
            <a:r>
              <a:rPr lang="en-GB" i="1" dirty="0"/>
              <a:t>programs</a:t>
            </a:r>
            <a:r>
              <a:rPr lang="en-GB" dirty="0"/>
              <a:t> that generate the data to be explained</a:t>
            </a:r>
            <a:endParaRPr lang="en-GB" i="1" dirty="0"/>
          </a:p>
          <a:p>
            <a:r>
              <a:rPr lang="en-GB" dirty="0"/>
              <a:t>Such a program is a </a:t>
            </a:r>
            <a:r>
              <a:rPr lang="en-GB" i="1" dirty="0"/>
              <a:t>hypothesis</a:t>
            </a:r>
            <a:r>
              <a:rPr lang="en-GB" dirty="0"/>
              <a:t> as to how the data came about – a candidate theory or model that attempts to </a:t>
            </a:r>
            <a:r>
              <a:rPr lang="en-GB" i="1" dirty="0"/>
              <a:t>explain </a:t>
            </a:r>
            <a:r>
              <a:rPr lang="en-GB" dirty="0"/>
              <a:t>the data by describing a process that could have generated it</a:t>
            </a:r>
          </a:p>
          <a:p>
            <a:r>
              <a:rPr lang="en-GB" dirty="0"/>
              <a:t>The simplicity principle (Ockham’s razor, </a:t>
            </a:r>
            <a:r>
              <a:rPr lang="en-GB" dirty="0" err="1"/>
              <a:t>Rissanen’s</a:t>
            </a:r>
            <a:r>
              <a:rPr lang="en-GB" dirty="0"/>
              <a:t> MDL, Kolmogorov’s structure function, etc.) tells us that if we have two explanations that account for some data, then we should choose the simpler (i.e., shorter) one</a:t>
            </a:r>
          </a:p>
          <a:p>
            <a:r>
              <a:rPr lang="en-GB" dirty="0"/>
              <a:t>The simplest explanation (i.e., shortest description) that is capable of accounting for some given data is the least likely to be capable of doing so by chance</a:t>
            </a:r>
          </a:p>
          <a:p>
            <a:r>
              <a:rPr lang="en-GB" dirty="0"/>
              <a:t>Simpler explanations, expressed as effective procedures, are more likely to be </a:t>
            </a:r>
            <a:r>
              <a:rPr lang="en-GB" i="1" dirty="0"/>
              <a:t>true </a:t>
            </a:r>
            <a:r>
              <a:rPr lang="en-GB" dirty="0"/>
              <a:t>– a </a:t>
            </a:r>
            <a:r>
              <a:rPr lang="en-GB" i="1" dirty="0"/>
              <a:t>correct</a:t>
            </a:r>
            <a:r>
              <a:rPr lang="en-GB" dirty="0"/>
              <a:t> description of the process that generated the data on some level of detail</a:t>
            </a:r>
          </a:p>
        </p:txBody>
      </p:sp>
    </p:spTree>
    <p:extLst>
      <p:ext uri="{BB962C8B-B14F-4D97-AF65-F5344CB8AC3E}">
        <p14:creationId xmlns:p14="http://schemas.microsoft.com/office/powerpoint/2010/main" val="373136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D2F9C-4C19-4455-9790-BE7FBCD04BE4}"/>
              </a:ext>
            </a:extLst>
          </p:cNvPr>
          <p:cNvSpPr>
            <a:spLocks noGrp="1"/>
          </p:cNvSpPr>
          <p:nvPr>
            <p:ph type="title"/>
          </p:nvPr>
        </p:nvSpPr>
        <p:spPr/>
        <p:txBody>
          <a:bodyPr/>
          <a:lstStyle/>
          <a:p>
            <a:r>
              <a:rPr lang="en-GB" dirty="0"/>
              <a:t>Randomness, ambiguity and predictability</a:t>
            </a:r>
          </a:p>
        </p:txBody>
      </p:sp>
      <p:sp>
        <p:nvSpPr>
          <p:cNvPr id="3" name="Content Placeholder 2">
            <a:extLst>
              <a:ext uri="{FF2B5EF4-FFF2-40B4-BE49-F238E27FC236}">
                <a16:creationId xmlns:a16="http://schemas.microsoft.com/office/drawing/2014/main" id="{3116348D-3D8C-40BF-A065-F2C20F85B9E7}"/>
              </a:ext>
            </a:extLst>
          </p:cNvPr>
          <p:cNvSpPr>
            <a:spLocks noGrp="1"/>
          </p:cNvSpPr>
          <p:nvPr>
            <p:ph idx="1"/>
          </p:nvPr>
        </p:nvSpPr>
        <p:spPr/>
        <p:txBody>
          <a:bodyPr>
            <a:normAutofit fontScale="92500" lnSpcReduction="10000"/>
          </a:bodyPr>
          <a:lstStyle/>
          <a:p>
            <a:r>
              <a:rPr lang="en-GB" dirty="0"/>
              <a:t>If a compressor (e.g., a brain) cannot find any structure or regularity in the data that allows it to compress it, then the data is </a:t>
            </a:r>
            <a:r>
              <a:rPr lang="en-GB" i="1" dirty="0"/>
              <a:t>algorithmically random</a:t>
            </a:r>
            <a:r>
              <a:rPr lang="en-GB" dirty="0"/>
              <a:t> with respect to that compressor</a:t>
            </a:r>
          </a:p>
          <a:p>
            <a:pPr lvl="1"/>
            <a:r>
              <a:rPr lang="en-GB" dirty="0"/>
              <a:t>If the compressor is a brain, then the data would then be </a:t>
            </a:r>
            <a:r>
              <a:rPr lang="en-GB" i="1" dirty="0"/>
              <a:t>meaningless </a:t>
            </a:r>
            <a:r>
              <a:rPr lang="en-GB" dirty="0"/>
              <a:t>and </a:t>
            </a:r>
            <a:r>
              <a:rPr lang="en-GB" i="1" dirty="0"/>
              <a:t>unpredictable – </a:t>
            </a:r>
            <a:r>
              <a:rPr lang="en-GB" dirty="0"/>
              <a:t>no part of the input data can be related to any prior knowledge or to any other part of the input data stream</a:t>
            </a:r>
          </a:p>
          <a:p>
            <a:r>
              <a:rPr lang="en-GB" dirty="0"/>
              <a:t>If a brain is capable of discovering the program that generates the incoming data stream after receiving only a short prefix of the stream, then the data stream must be very </a:t>
            </a:r>
            <a:r>
              <a:rPr lang="en-GB" i="1" dirty="0"/>
              <a:t>simple</a:t>
            </a:r>
            <a:r>
              <a:rPr lang="en-GB" dirty="0"/>
              <a:t> and </a:t>
            </a:r>
            <a:r>
              <a:rPr lang="en-GB" i="1" dirty="0"/>
              <a:t>predictable</a:t>
            </a:r>
          </a:p>
          <a:p>
            <a:r>
              <a:rPr lang="en-GB" dirty="0"/>
              <a:t>If the brain finds more than one simple program that can generate the incoming data, then the data will be ambiguous and a multi-stable percept will arise</a:t>
            </a:r>
          </a:p>
        </p:txBody>
      </p:sp>
    </p:spTree>
    <p:extLst>
      <p:ext uri="{BB962C8B-B14F-4D97-AF65-F5344CB8AC3E}">
        <p14:creationId xmlns:p14="http://schemas.microsoft.com/office/powerpoint/2010/main" val="1666714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71E3-15FC-41BC-A448-DF4BAFECF95A}"/>
              </a:ext>
            </a:extLst>
          </p:cNvPr>
          <p:cNvSpPr>
            <a:spLocks noGrp="1"/>
          </p:cNvSpPr>
          <p:nvPr>
            <p:ph type="title"/>
          </p:nvPr>
        </p:nvSpPr>
        <p:spPr/>
        <p:txBody>
          <a:bodyPr/>
          <a:lstStyle/>
          <a:p>
            <a:r>
              <a:rPr lang="en-GB" dirty="0"/>
              <a:t>Composition</a:t>
            </a:r>
          </a:p>
        </p:txBody>
      </p:sp>
      <p:sp>
        <p:nvSpPr>
          <p:cNvPr id="3" name="Content Placeholder 2">
            <a:extLst>
              <a:ext uri="{FF2B5EF4-FFF2-40B4-BE49-F238E27FC236}">
                <a16:creationId xmlns:a16="http://schemas.microsoft.com/office/drawing/2014/main" id="{A78964C7-CCD5-4D02-AD79-1F4F8D755446}"/>
              </a:ext>
            </a:extLst>
          </p:cNvPr>
          <p:cNvSpPr>
            <a:spLocks noGrp="1"/>
          </p:cNvSpPr>
          <p:nvPr>
            <p:ph idx="1"/>
          </p:nvPr>
        </p:nvSpPr>
        <p:spPr/>
        <p:txBody>
          <a:bodyPr>
            <a:normAutofit/>
          </a:bodyPr>
          <a:lstStyle/>
          <a:p>
            <a:r>
              <a:rPr lang="en-GB" dirty="0"/>
              <a:t>Like composers, creative music systems should use a mixture of simple and complex processes to create music that stimulates the brain’s pattern discovery and data compression abilities with an optimal mixture of predictability, unpredictability and ambiguity, to evoke emotions and meaning in the listener</a:t>
            </a:r>
          </a:p>
          <a:p>
            <a:pPr lvl="1"/>
            <a:r>
              <a:rPr lang="en-GB" dirty="0"/>
              <a:t>Less regular, more complex, more random, less predictable data can elicit feelings of tension, fear</a:t>
            </a:r>
          </a:p>
          <a:p>
            <a:pPr lvl="1"/>
            <a:r>
              <a:rPr lang="en-GB" dirty="0"/>
              <a:t>More regular, simpler, more predictable data makes the listener feel more secure and can even induce trance states</a:t>
            </a:r>
          </a:p>
          <a:p>
            <a:pPr lvl="1"/>
            <a:r>
              <a:rPr lang="en-GB" dirty="0"/>
              <a:t>Data that can be described efficiently in more than one way evokes ambiguity</a:t>
            </a:r>
          </a:p>
          <a:p>
            <a:pPr lvl="1"/>
            <a:endParaRPr lang="en-GB" dirty="0"/>
          </a:p>
          <a:p>
            <a:endParaRPr lang="en-GB" dirty="0"/>
          </a:p>
        </p:txBody>
      </p:sp>
    </p:spTree>
    <p:extLst>
      <p:ext uri="{BB962C8B-B14F-4D97-AF65-F5344CB8AC3E}">
        <p14:creationId xmlns:p14="http://schemas.microsoft.com/office/powerpoint/2010/main" val="220033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64DD0-A254-46B6-B549-784E58CD8F70}"/>
              </a:ext>
            </a:extLst>
          </p:cNvPr>
          <p:cNvSpPr>
            <a:spLocks noGrp="1"/>
          </p:cNvSpPr>
          <p:nvPr>
            <p:ph type="title"/>
          </p:nvPr>
        </p:nvSpPr>
        <p:spPr/>
        <p:txBody>
          <a:bodyPr/>
          <a:lstStyle/>
          <a:p>
            <a:r>
              <a:rPr lang="en-GB" dirty="0"/>
              <a:t>Individual differences</a:t>
            </a:r>
          </a:p>
        </p:txBody>
      </p:sp>
      <p:sp>
        <p:nvSpPr>
          <p:cNvPr id="3" name="Content Placeholder 2">
            <a:extLst>
              <a:ext uri="{FF2B5EF4-FFF2-40B4-BE49-F238E27FC236}">
                <a16:creationId xmlns:a16="http://schemas.microsoft.com/office/drawing/2014/main" id="{51945659-18FF-45D0-AD2D-CE5D35F9D18B}"/>
              </a:ext>
            </a:extLst>
          </p:cNvPr>
          <p:cNvSpPr>
            <a:spLocks noGrp="1"/>
          </p:cNvSpPr>
          <p:nvPr>
            <p:ph idx="1"/>
          </p:nvPr>
        </p:nvSpPr>
        <p:spPr/>
        <p:txBody>
          <a:bodyPr>
            <a:normAutofit/>
          </a:bodyPr>
          <a:lstStyle/>
          <a:p>
            <a:r>
              <a:rPr lang="en-GB" dirty="0"/>
              <a:t>The brain finds a compressed encoding of the incoming data by discovering simple relationships between different parts of the data and between parts of the data and what the brain already knows</a:t>
            </a:r>
          </a:p>
          <a:p>
            <a:r>
              <a:rPr lang="en-GB" dirty="0"/>
              <a:t>The exact nature of the compressed encoding computed by the brain represents the way that it understands (interprets) the data</a:t>
            </a:r>
          </a:p>
          <a:p>
            <a:r>
              <a:rPr lang="en-GB" dirty="0"/>
              <a:t>Since the compressed encoding depends on the brain’s prior knowledge, different brains will compute different short encodings of the same input data stream, leading to individual differences between listeners</a:t>
            </a:r>
          </a:p>
          <a:p>
            <a:pPr lvl="1"/>
            <a:endParaRPr lang="en-GB" dirty="0"/>
          </a:p>
        </p:txBody>
      </p:sp>
    </p:spTree>
    <p:extLst>
      <p:ext uri="{BB962C8B-B14F-4D97-AF65-F5344CB8AC3E}">
        <p14:creationId xmlns:p14="http://schemas.microsoft.com/office/powerpoint/2010/main" val="56547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1301</TotalTime>
  <Words>1284</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Music Cognition, Musical Creativity and Data Compression</vt:lpstr>
      <vt:lpstr>Music cognition and creativity</vt:lpstr>
      <vt:lpstr> From sound to meaning by data compression</vt:lpstr>
      <vt:lpstr>Brains find the shortest explanations they can</vt:lpstr>
      <vt:lpstr>Music-theoretic compression strategies</vt:lpstr>
      <vt:lpstr>Simple, effective explanations are more likely to be correct</vt:lpstr>
      <vt:lpstr>Randomness, ambiguity and predictability</vt:lpstr>
      <vt:lpstr>Composition</vt:lpstr>
      <vt:lpstr>Individual differences</vt:lpstr>
      <vt:lpstr>Can dreaming and creativity improve understanding?</vt:lpstr>
      <vt:lpstr>Music is pointless unless it is experienced</vt:lpstr>
      <vt:lpstr>Some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Cognition in Creative Music Systems</dc:title>
  <dc:creator>David Meredith</dc:creator>
  <cp:lastModifiedBy>David Meredith</cp:lastModifiedBy>
  <cp:revision>43</cp:revision>
  <dcterms:created xsi:type="dcterms:W3CDTF">2018-08-20T09:56:17Z</dcterms:created>
  <dcterms:modified xsi:type="dcterms:W3CDTF">2018-08-21T15:31:50Z</dcterms:modified>
</cp:coreProperties>
</file>